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0"/>
  </p:notesMasterIdLst>
  <p:sldIdLst>
    <p:sldId id="298" r:id="rId5"/>
    <p:sldId id="299" r:id="rId6"/>
    <p:sldId id="257" r:id="rId7"/>
    <p:sldId id="300" r:id="rId8"/>
    <p:sldId id="304" r:id="rId9"/>
    <p:sldId id="303" r:id="rId10"/>
    <p:sldId id="305" r:id="rId11"/>
    <p:sldId id="306" r:id="rId12"/>
    <p:sldId id="302" r:id="rId13"/>
    <p:sldId id="307" r:id="rId14"/>
    <p:sldId id="308" r:id="rId15"/>
    <p:sldId id="309" r:id="rId16"/>
    <p:sldId id="310" r:id="rId17"/>
    <p:sldId id="311" r:id="rId18"/>
    <p:sldId id="265" r:id="rId19"/>
    <p:sldId id="272" r:id="rId20"/>
    <p:sldId id="273" r:id="rId21"/>
    <p:sldId id="274" r:id="rId22"/>
    <p:sldId id="275" r:id="rId23"/>
    <p:sldId id="276" r:id="rId24"/>
    <p:sldId id="277" r:id="rId25"/>
    <p:sldId id="268" r:id="rId26"/>
    <p:sldId id="269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/>
      <dgm:spPr/>
      <dgm:t>
        <a:bodyPr/>
        <a:lstStyle/>
        <a:p>
          <a:r>
            <a:rPr lang="en-US"/>
            <a:t>US Healthcare spending has increased by 6.7 %  making it $ 3 trillion.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2EB92AB1-C4F9-4A5D-81AD-D4F15E020BC9}">
      <dgm:prSet/>
      <dgm:spPr/>
      <dgm:t>
        <a:bodyPr/>
        <a:lstStyle/>
        <a:p>
          <a:r>
            <a:rPr lang="en-US"/>
            <a:t>Medicare accounts for up to $800 bn.</a:t>
          </a:r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r>
            <a:rPr lang="en-US"/>
            <a:t>Fraud impact is estimated up to 10%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>
        <dgm:presLayoutVars>
          <dgm:chMax val="1"/>
          <dgm:chPref val="1"/>
        </dgm:presLayoutVars>
      </dgm:prSet>
      <dgm:spPr/>
    </dgm:pt>
    <dgm:pt modelId="{9F0F7824-6FCB-49D2-A73A-F2DBE6D0FB5C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8838643C-9894-4ED2-8302-0F267613B6C8}" type="presOf" srcId="{EE414DDC-DF25-4B7E-A31C-1B9BF49D2B92}" destId="{B99992BB-4F8C-4D2A-B634-F2ECA0FDA5ED}" srcOrd="0" destOrd="0" presId="urn:microsoft.com/office/officeart/2018/2/layout/IconLabelList"/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DFFDBA81-763F-4D68-958D-E8B9B7AB4487}" type="presOf" srcId="{8B70BF32-FB53-4B2F-AF5E-67EE9CF15954}" destId="{C650F4DC-FB2E-4BC5-BA05-BB96174D9EDC}" srcOrd="0" destOrd="0" presId="urn:microsoft.com/office/officeart/2018/2/layout/IconLabelList"/>
    <dgm:cxn modelId="{3D0283CF-4210-44FB-9308-693E3E07D72E}" type="presOf" srcId="{2EB92AB1-C4F9-4A5D-81AD-D4F15E020BC9}" destId="{B9452AEA-2EC5-417E-BEC6-01F3E2A24065}" srcOrd="0" destOrd="0" presId="urn:microsoft.com/office/officeart/2018/2/layout/IconLabelList"/>
    <dgm:cxn modelId="{800D7B07-27D4-4C9B-A89E-8E5566D32E7E}" type="presParOf" srcId="{5D13E982-0F8D-483B-B0A9-6BE50972C426}" destId="{A31C5CFB-5913-4FAE-822C-C64160E51CF0}" srcOrd="0" destOrd="0" presId="urn:microsoft.com/office/officeart/2018/2/layout/IconLabelList"/>
    <dgm:cxn modelId="{91DA01A2-E2DC-4A86-B3A2-94156E22FB77}" type="presParOf" srcId="{A31C5CFB-5913-4FAE-822C-C64160E51CF0}" destId="{A5EE4F67-F000-4C54-91C8-0EF4877F57C4}" srcOrd="0" destOrd="0" presId="urn:microsoft.com/office/officeart/2018/2/layout/IconLabelList"/>
    <dgm:cxn modelId="{EB381281-A556-4A01-96BD-78475E95C9C0}" type="presParOf" srcId="{A31C5CFB-5913-4FAE-822C-C64160E51CF0}" destId="{CA453B77-A365-400E-8F80-0CDCEDF5EF95}" srcOrd="1" destOrd="0" presId="urn:microsoft.com/office/officeart/2018/2/layout/IconLabelList"/>
    <dgm:cxn modelId="{F961F649-3A34-4D81-82A7-85D72D0FDFED}" type="presParOf" srcId="{A31C5CFB-5913-4FAE-822C-C64160E51CF0}" destId="{C650F4DC-FB2E-4BC5-BA05-BB96174D9EDC}" srcOrd="2" destOrd="0" presId="urn:microsoft.com/office/officeart/2018/2/layout/IconLabelList"/>
    <dgm:cxn modelId="{3750C49E-273C-4ACF-B19F-081F78B7A9CF}" type="presParOf" srcId="{5D13E982-0F8D-483B-B0A9-6BE50972C426}" destId="{23E815B0-6624-48E7-982E-72242D1B2A9C}" srcOrd="1" destOrd="0" presId="urn:microsoft.com/office/officeart/2018/2/layout/IconLabelList"/>
    <dgm:cxn modelId="{CA3A76BE-DF89-46E5-B560-6E00F6ADB54B}" type="presParOf" srcId="{5D13E982-0F8D-483B-B0A9-6BE50972C426}" destId="{61ED817D-4E0E-4634-833D-9D20E6D048A9}" srcOrd="2" destOrd="0" presId="urn:microsoft.com/office/officeart/2018/2/layout/IconLabelList"/>
    <dgm:cxn modelId="{1C19118A-6CB9-418B-A413-83904EEAF7B0}" type="presParOf" srcId="{61ED817D-4E0E-4634-833D-9D20E6D048A9}" destId="{4AB7C91F-669F-4038-B1C6-596946428807}" srcOrd="0" destOrd="0" presId="urn:microsoft.com/office/officeart/2018/2/layout/IconLabelList"/>
    <dgm:cxn modelId="{AC9FDB18-4905-407C-A496-E465285205D5}" type="presParOf" srcId="{61ED817D-4E0E-4634-833D-9D20E6D048A9}" destId="{C04D9CFB-15B8-4FB8-9017-5F47003EA6F2}" srcOrd="1" destOrd="0" presId="urn:microsoft.com/office/officeart/2018/2/layout/IconLabelList"/>
    <dgm:cxn modelId="{E93B4919-05CF-42BF-996A-27418EAEA52E}" type="presParOf" srcId="{61ED817D-4E0E-4634-833D-9D20E6D048A9}" destId="{B9452AEA-2EC5-417E-BEC6-01F3E2A24065}" srcOrd="2" destOrd="0" presId="urn:microsoft.com/office/officeart/2018/2/layout/IconLabelList"/>
    <dgm:cxn modelId="{03B173FD-4497-4F24-8590-F2D3C7AAA9F3}" type="presParOf" srcId="{5D13E982-0F8D-483B-B0A9-6BE50972C426}" destId="{9F0F7824-6FCB-49D2-A73A-F2DBE6D0FB5C}" srcOrd="3" destOrd="0" presId="urn:microsoft.com/office/officeart/2018/2/layout/IconLabelList"/>
    <dgm:cxn modelId="{75782D45-3DAC-42FA-8891-29C1364B0998}" type="presParOf" srcId="{5D13E982-0F8D-483B-B0A9-6BE50972C426}" destId="{6B3590D4-27FB-4FDD-906D-65C75D8A6DAB}" srcOrd="4" destOrd="0" presId="urn:microsoft.com/office/officeart/2018/2/layout/IconLabelList"/>
    <dgm:cxn modelId="{58F25EBA-19B4-445F-A09E-A4939C647F68}" type="presParOf" srcId="{6B3590D4-27FB-4FDD-906D-65C75D8A6DAB}" destId="{B96BC90E-D601-4FB7-9BCC-AE59B5F74060}" srcOrd="0" destOrd="0" presId="urn:microsoft.com/office/officeart/2018/2/layout/IconLabelList"/>
    <dgm:cxn modelId="{6717B487-BBC3-4ED5-A00A-0A76667F7F4C}" type="presParOf" srcId="{6B3590D4-27FB-4FDD-906D-65C75D8A6DAB}" destId="{73899A8E-6605-4C09-91C1-C271AC660A66}" srcOrd="1" destOrd="0" presId="urn:microsoft.com/office/officeart/2018/2/layout/IconLabelList"/>
    <dgm:cxn modelId="{8D4C966F-5264-41C6-9587-C45B806CB3E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 Healthcare spending has increased by 6.7 %  making it $ 3 trillion.</a:t>
          </a:r>
        </a:p>
      </dsp:txBody>
      <dsp:txXfrm>
        <a:off x="285097" y="2346338"/>
        <a:ext cx="2832300" cy="720000"/>
      </dsp:txXfrm>
    </dsp:sp>
    <dsp:sp modelId="{4AB7C91F-669F-4038-B1C6-59694642880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Medicare accounts for up to $800 bn.</a:t>
          </a:r>
        </a:p>
      </dsp:txBody>
      <dsp:txXfrm>
        <a:off x="3613050" y="2346338"/>
        <a:ext cx="2832300" cy="720000"/>
      </dsp:txXfrm>
    </dsp:sp>
    <dsp:sp modelId="{B96BC90E-D601-4FB7-9BCC-AE59B5F74060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Fraud impact is estimated up to 10%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</a:rPr>
              <a:t>Big Data Medicare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rgbClr val="FFFFFF"/>
                </a:solidFill>
              </a:rPr>
              <a:t>Atharva Kousadikar</a:t>
            </a:r>
            <a:endParaRPr lang="en-US" sz="1500" b="1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DA11-850F-4AFC-B074-D9211F19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7458"/>
            <a:ext cx="10058400" cy="1450757"/>
          </a:xfrm>
        </p:spPr>
        <p:txBody>
          <a:bodyPr/>
          <a:lstStyle/>
          <a:p>
            <a:r>
              <a:rPr lang="en-US" dirty="0"/>
              <a:t>NPI per State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1462C2-6318-4D4D-AAFC-596A4D0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947" y="1984375"/>
            <a:ext cx="9984105" cy="3760788"/>
          </a:xfrm>
        </p:spPr>
      </p:pic>
    </p:spTree>
    <p:extLst>
      <p:ext uri="{BB962C8B-B14F-4D97-AF65-F5344CB8AC3E}">
        <p14:creationId xmlns:p14="http://schemas.microsoft.com/office/powerpoint/2010/main" val="26451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3198-EA3F-4731-A953-19196CF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Exclusion Count</a:t>
            </a:r>
            <a:endParaRPr lang="en-US" dirty="0"/>
          </a:p>
        </p:txBody>
      </p:sp>
      <p:pic>
        <p:nvPicPr>
          <p:cNvPr id="5" name="Content Placeholder 4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2191BC11-1114-48DD-9E20-6EE5FB3D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2050742"/>
            <a:ext cx="7960819" cy="3818246"/>
          </a:xfrm>
        </p:spPr>
      </p:pic>
    </p:spTree>
    <p:extLst>
      <p:ext uri="{BB962C8B-B14F-4D97-AF65-F5344CB8AC3E}">
        <p14:creationId xmlns:p14="http://schemas.microsoft.com/office/powerpoint/2010/main" val="15923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91A6F59-2B4C-4193-A0FD-2E1DB39F6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293" b="9293"/>
          <a:stretch>
            <a:fillRect/>
          </a:stretch>
        </p:blipFill>
        <p:spPr>
          <a:xfrm>
            <a:off x="15" y="0"/>
            <a:ext cx="12191985" cy="45529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A99834-92C5-4275-BAD9-07617E1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Frauds By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6E92A-71FF-40B4-A642-ADCD90C40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6CB73-EF30-4E03-83C3-FE2A0893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035"/>
          <a:stretch/>
        </p:blipFill>
        <p:spPr>
          <a:xfrm>
            <a:off x="943356" y="1032163"/>
            <a:ext cx="10337292" cy="4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97746-907B-4B4C-B7B0-103DB56C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632245" y="905933"/>
            <a:ext cx="895951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id="{246DE7AD-0B64-4A87-A49D-3052AB041DDC}"/>
              </a:ext>
            </a:extLst>
          </p:cNvPr>
          <p:cNvGrpSpPr/>
          <p:nvPr/>
        </p:nvGrpSpPr>
        <p:grpSpPr>
          <a:xfrm>
            <a:off x="2232551" y="1997476"/>
            <a:ext cx="7943967" cy="992103"/>
            <a:chOff x="1593000" y="2322568"/>
            <a:chExt cx="5957975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– Prescriber Data 2017  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id="{CD43BF12-F08F-4499-9452-CA617488EBC0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25M+ rows and 21 columns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All information related to prescription, drugs, payments and charges by National Provider Identifier (NPI).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on the physician (NPI, Name, City, Practice, etc.)</a:t>
              </a: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id="{7BD56D06-D60E-4F8D-99FD-C12D70223DFC}"/>
              </a:ext>
            </a:extLst>
          </p:cNvPr>
          <p:cNvGrpSpPr/>
          <p:nvPr/>
        </p:nvGrpSpPr>
        <p:grpSpPr>
          <a:xfrm>
            <a:off x="2232550" y="3031219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id="{E1A6C260-F785-4D44-B7F2-BC7A1E50D7FF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Payments Received by Physicians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11M+ rows and 75 columns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Physicians in the US are required to declare all payments received from pharmaceutical companies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The sum of general payment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Name of drug associated with the payments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94AB12-31DF-40B2-8D06-422A038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17" y="3031218"/>
            <a:ext cx="2015484" cy="5540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87DE96-3FD7-4FA8-A5B8-EF2CD2A3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3" y="1740699"/>
            <a:ext cx="2058477" cy="634948"/>
          </a:xfrm>
          <a:prstGeom prst="rect">
            <a:avLst/>
          </a:prstGeom>
        </p:spPr>
      </p:pic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id="{D0D42B41-BB1E-4940-A343-CE23C96C1F60}"/>
              </a:ext>
            </a:extLst>
          </p:cNvPr>
          <p:cNvGrpSpPr/>
          <p:nvPr/>
        </p:nvGrpSpPr>
        <p:grpSpPr>
          <a:xfrm>
            <a:off x="2232550" y="4334429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that are excluded from participating in federally funded healthcare programs (i.e. Medicare)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Mapped fraud labels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C14C9211-91F3-4F26-9D91-1906249D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016" y="4335447"/>
            <a:ext cx="2042605" cy="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58F6-2635-4C4E-9F60-366265A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Pre-Processing</a:t>
            </a:r>
            <a:br>
              <a:rPr lang="en-IN" b="1" dirty="0"/>
            </a:br>
            <a:r>
              <a:rPr lang="en-IN" sz="2667" b="1" dirty="0"/>
              <a:t>Data cleaning </a:t>
            </a:r>
            <a:endParaRPr lang="en-US" sz="2667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58243-14C4-498C-8A93-324B6CCC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23323">
              <a:buSzPts val="1400"/>
            </a:pPr>
            <a:r>
              <a:rPr lang="en-US" sz="1600" dirty="0"/>
              <a:t>Impute missing Data</a:t>
            </a:r>
          </a:p>
          <a:p>
            <a:pPr indent="-423323">
              <a:buSzPts val="1400"/>
            </a:pPr>
            <a:r>
              <a:rPr lang="en-US" sz="1600" dirty="0"/>
              <a:t>Removing duplicates</a:t>
            </a:r>
          </a:p>
          <a:p>
            <a:pPr indent="-423323">
              <a:buSzPts val="1400"/>
            </a:pPr>
            <a:r>
              <a:rPr lang="en-US" sz="1600" dirty="0"/>
              <a:t>Removing outliers</a:t>
            </a:r>
          </a:p>
          <a:p>
            <a:pPr indent="-423323">
              <a:buSzPts val="1400"/>
            </a:pPr>
            <a:r>
              <a:rPr lang="en-US" sz="1600" dirty="0"/>
              <a:t>Factoring the categorical data</a:t>
            </a:r>
          </a:p>
          <a:p>
            <a:pPr indent="-423323">
              <a:buSzPts val="1400"/>
            </a:pPr>
            <a:r>
              <a:rPr lang="en-US" sz="1600" dirty="0"/>
              <a:t>Removing data based on general information.</a:t>
            </a:r>
          </a:p>
          <a:p>
            <a:pPr indent="-423323">
              <a:buSzPts val="1400"/>
            </a:pPr>
            <a:r>
              <a:rPr lang="en-US" sz="1600" dirty="0"/>
              <a:t>Data Sampling:  The data set is very imbalanced  in terms of fraud detection context as it is very skewed (99 % no fraudulent cases and less than 1% fraudulent cases)</a:t>
            </a:r>
          </a:p>
          <a:p>
            <a:pPr marL="186262" indent="0">
              <a:buSzPts val="1400"/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D2745-965C-4B84-A571-B0B72C0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68" y="1949540"/>
            <a:ext cx="4728532" cy="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383677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F7CBE-25AD-45CA-9794-3EAA7B4B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0" y="1332545"/>
            <a:ext cx="6761315" cy="317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6DCDE-EDE1-43BB-B5B6-8EE3492E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" y="1981238"/>
            <a:ext cx="4928288" cy="4813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FE0E1-D53D-477D-A09B-23FEBEE2DBCA}"/>
              </a:ext>
            </a:extLst>
          </p:cNvPr>
          <p:cNvSpPr txBox="1"/>
          <p:nvPr/>
        </p:nvSpPr>
        <p:spPr>
          <a:xfrm>
            <a:off x="5113485" y="4650331"/>
            <a:ext cx="822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Joining datasets based on NPI, state, city, first and last name.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2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8F3B-C4D9-4DAA-89C0-924BD1B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Drug- based Fraudulent cases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1F72-C312-4DD8-B255-FC4E6FA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0" y="2090067"/>
            <a:ext cx="5529947" cy="133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53F1-AD60-44DB-A4A3-5B57490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" y="3674992"/>
            <a:ext cx="5529947" cy="2658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F2700-7F3D-4749-B280-A62BD0B3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00" y="2090067"/>
            <a:ext cx="5665944" cy="191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B8FE7-AED5-4BAF-BCDD-54C432F8C2C9}"/>
              </a:ext>
            </a:extLst>
          </p:cNvPr>
          <p:cNvSpPr txBox="1"/>
          <p:nvPr/>
        </p:nvSpPr>
        <p:spPr>
          <a:xfrm>
            <a:off x="6422601" y="4141288"/>
            <a:ext cx="552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Merging drug fraudulent cases with prescriber data to create more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E1B36-5374-4B0D-8F41-30D0565F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1" y="1162838"/>
            <a:ext cx="4191585" cy="927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FE996-52EE-4D57-9246-25F76DAA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00" y="4952213"/>
            <a:ext cx="5278477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Transforming Data and class balancing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B24D3-2377-4989-A80D-783B30F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" y="2095707"/>
            <a:ext cx="10488705" cy="1098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3B7C8-A4F6-4BA0-A306-CA924CB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" y="3813924"/>
            <a:ext cx="5496168" cy="2519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02238-4BA4-4337-8D6A-953F54F7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5" y="3813924"/>
            <a:ext cx="4674536" cy="1262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7479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13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7D20-905B-44CB-A2D6-DCAFEC44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Modelling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888F7-18B9-4B3B-AF3D-FB9E4A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065085"/>
            <a:ext cx="6167717" cy="88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4868C-B49A-4B8C-AD58-927B3FA7FF68}"/>
              </a:ext>
            </a:extLst>
          </p:cNvPr>
          <p:cNvSpPr txBox="1"/>
          <p:nvPr/>
        </p:nvSpPr>
        <p:spPr>
          <a:xfrm>
            <a:off x="107578" y="3018632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Train-Test-Split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4FDC9-9180-4A3D-BFE6-10E90BBE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3680315"/>
            <a:ext cx="6167717" cy="88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917352-BCE0-4D35-AD74-9DB00FF71DFB}"/>
              </a:ext>
            </a:extLst>
          </p:cNvPr>
          <p:cNvSpPr txBox="1"/>
          <p:nvPr/>
        </p:nvSpPr>
        <p:spPr>
          <a:xfrm>
            <a:off x="0" y="4679577"/>
            <a:ext cx="472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Scaling data using Standard Scalar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DB2B-95F4-437F-A0AF-58D5393178AB}"/>
              </a:ext>
            </a:extLst>
          </p:cNvPr>
          <p:cNvSpPr txBox="1"/>
          <p:nvPr/>
        </p:nvSpPr>
        <p:spPr>
          <a:xfrm>
            <a:off x="7503459" y="2065084"/>
            <a:ext cx="4356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Models Implemented: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Logistic Regression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Gaussian 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and Gradient Boosting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Classifier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15D22A6-14A4-40AA-91EE-F5E09A8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240"/>
            <a:ext cx="1051570" cy="2051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33">
                <a:solidFill>
                  <a:srgbClr val="000000"/>
                </a:solidFill>
                <a:latin typeface="Courier New" panose="02070309020205020404" pitchFamily="49" charset="0"/>
              </a:rPr>
              <a:t>ExtraTrees</a:t>
            </a:r>
            <a:r>
              <a:rPr lang="en-US" altLang="en-US" sz="800"/>
              <a:t> 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60C1-F823-4177-9AB9-12F5726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25233"/>
            <a:ext cx="3312784" cy="2832430"/>
          </a:xfrm>
          <a:prstGeom prst="rect">
            <a:avLst/>
          </a:prstGeom>
        </p:spPr>
      </p:pic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BB94FA-ACF5-415C-843C-C9B79B52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335806"/>
            <a:ext cx="3312785" cy="2211283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67353C4-B0B1-4507-9154-87BA01C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029374"/>
            <a:ext cx="3312784" cy="2824147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86572-E0E8-4492-8D3A-34EDD920C8D8}"/>
              </a:ext>
            </a:extLst>
          </p:cNvPr>
          <p:cNvSpPr txBox="1"/>
          <p:nvPr/>
        </p:nvSpPr>
        <p:spPr>
          <a:xfrm>
            <a:off x="8230289" y="3571107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Random Classifier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E90E-5734-4F43-9BE0-A0E1AC0D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8D2F-58E8-4077-B4D0-319790BD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With the increasing number of population of over 65 in USA, Medicare Fraud Detection is essential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All types of Fraud Patterns have been Covered.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Most Fraud Cases committed are in bay area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Out of 5 Models Performed, best resulting model is Random Forest with AUC 72 %</a:t>
            </a:r>
          </a:p>
          <a:p>
            <a:pPr marL="194728" indent="0">
              <a:buNone/>
            </a:pPr>
            <a:endParaRPr lang="en-IN" dirty="0"/>
          </a:p>
          <a:p>
            <a:pPr marL="194729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8775-5422-47C8-8D9A-BC239B11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7C55-97D3-4082-9834-447482F34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EC929-74F2-430A-BF90-5988DA255A73}"/>
              </a:ext>
            </a:extLst>
          </p:cNvPr>
          <p:cNvSpPr txBox="1"/>
          <p:nvPr/>
        </p:nvSpPr>
        <p:spPr>
          <a:xfrm>
            <a:off x="1242060" y="2090067"/>
            <a:ext cx="61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Use cross validation for sampling the data into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tuning to increase the overall performance of the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Build a real-time fraud detection pipeline using ML flow and Kafka.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retrained without stopping the prediction service, since users will keep interacting.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0E4E8-CC92-4461-B572-435F5C83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1" y="4756360"/>
            <a:ext cx="4047490" cy="133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2BE64-FD41-4132-B701-877046F0ACFA}"/>
              </a:ext>
            </a:extLst>
          </p:cNvPr>
          <p:cNvSpPr txBox="1"/>
          <p:nvPr/>
        </p:nvSpPr>
        <p:spPr>
          <a:xfrm>
            <a:off x="1242060" y="608964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Random Forest Model hosted using ML flow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D6E42-5A3E-4E4F-A4B0-E1DD1DF5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81" y="1969399"/>
            <a:ext cx="3276959" cy="228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17FC0-1861-4447-879D-27C1839C6871}"/>
              </a:ext>
            </a:extLst>
          </p:cNvPr>
          <p:cNvSpPr txBox="1"/>
          <p:nvPr/>
        </p:nvSpPr>
        <p:spPr>
          <a:xfrm>
            <a:off x="7672981" y="4366567"/>
            <a:ext cx="280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Kafka and zookeeper server initialized using docker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0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1903-7412-45A9-ABBE-DC35CF0A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C6F7-3C16-4D56-ADF7-36C7EBCBE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D Prescriber Data CY 2017. (n.d.). Retrieved June 23, 2020, from https://www.cms.gov/Research-Statistics-Data-and-Systems/Statistics-Trends-and-Reports/Medicare-Provider-Charge-Data/PartD2017</a:t>
            </a:r>
          </a:p>
          <a:p>
            <a:r>
              <a:rPr lang="en-US" dirty="0"/>
              <a:t>LEIE Downloadable Databases: Office of Inspector General: U.S. Department of Health and Human Services. (2020, June 10). Retrieved June 23, 2020, from https://oig.hhs.gov/exclusions/exclusions_list.asp</a:t>
            </a:r>
          </a:p>
          <a:p>
            <a:r>
              <a:rPr lang="en-US" dirty="0"/>
              <a:t>Dataset Downloads. (n.d.). Retrieved June 23, 2020, from https://www.cms.gov/OpenPayments/Explore-the-Data/Dataset-Downloads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6EA0-E6FC-4687-8688-0685177E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>
            <a:normAutofit/>
          </a:bodyPr>
          <a:lstStyle/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167738F-7232-46E9-A768-0ECD2080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2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Gaussian Naïve Bayes 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Extra Tree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Visualization/ 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Class weights Balancing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9"/>
            <a:ext cx="7943967" cy="858000"/>
            <a:chOff x="1593000" y="2322568"/>
            <a:chExt cx="5957975" cy="64350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Prescriber Data 2017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Payment Data 2017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Future scope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Problem Statement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Build an innovative machine learning model that predicts fraud in the Medicare industry using anomaly analysis and geo-demographic metrics.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C0203-6028-4103-A788-23CE65A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Fraud Patterns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218A-46BA-4FD6-BE5C-7826E08B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Fraud by Service Providers (Doctors, hospitals, pharmacies)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subscribers (patient or patient’s employers)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carriers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Conspiracy Frauds (involved with all parties)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07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1F0A-11FC-4E91-A905-B26F4FEE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Govt. Efforts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2C8B-95F5-4E2A-A936-CADEAFB7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Government has initialized the programs, such as the Medicare Fraud Strike Force, enacted to help combat fraud, but continued efforts are needed to better mitigate the effects of fraud.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4CE26-2769-405B-82E8-79731C6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78" y="640080"/>
            <a:ext cx="61633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407CB-E106-493D-B55C-A918ED8C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12" y="640080"/>
            <a:ext cx="4852169" cy="360273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DE31F7-65CE-42D4-B7EC-3F80719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40079"/>
            <a:ext cx="5038792" cy="3602736"/>
          </a:xfrm>
          <a:prstGeom prst="rect">
            <a:avLst/>
          </a:prstGeom>
        </p:spPr>
      </p:pic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62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01C87-3E46-4D60-BE16-601116AB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Insights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446A-CC2F-48B0-9A4C-6B558E3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BI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Spark using Azure </a:t>
            </a:r>
            <a:r>
              <a:rPr lang="en-US" dirty="0" err="1"/>
              <a:t>HDinsight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49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F7B4-55F0-4CC1-A763-68DDCF5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by states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F0412E07-BA50-463D-94D8-ED6F7D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97" y="267618"/>
            <a:ext cx="10909072" cy="4069951"/>
          </a:xfrm>
        </p:spPr>
      </p:pic>
    </p:spTree>
    <p:extLst>
      <p:ext uri="{BB962C8B-B14F-4D97-AF65-F5344CB8AC3E}">
        <p14:creationId xmlns:p14="http://schemas.microsoft.com/office/powerpoint/2010/main" val="3683537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Widescreen</PresentationFormat>
  <Paragraphs>136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Bookman Old Style</vt:lpstr>
      <vt:lpstr>Calibri</vt:lpstr>
      <vt:lpstr>Courier New</vt:lpstr>
      <vt:lpstr>Franklin Gothic Book</vt:lpstr>
      <vt:lpstr>Roboto</vt:lpstr>
      <vt:lpstr>Roboto Medium</vt:lpstr>
      <vt:lpstr>Roboto Thin</vt:lpstr>
      <vt:lpstr>Trebuchet MS</vt:lpstr>
      <vt:lpstr>Wingdings</vt:lpstr>
      <vt:lpstr>1_RetrospectVTI</vt:lpstr>
      <vt:lpstr>Big Data Medicare Fraud Detection</vt:lpstr>
      <vt:lpstr>WHY ?</vt:lpstr>
      <vt:lpstr>Workflow </vt:lpstr>
      <vt:lpstr>Problem Statement</vt:lpstr>
      <vt:lpstr>Fraud Patterns</vt:lpstr>
      <vt:lpstr>Govt. Efforts</vt:lpstr>
      <vt:lpstr>PowerPoint Presentation</vt:lpstr>
      <vt:lpstr>Insights</vt:lpstr>
      <vt:lpstr>Population by states</vt:lpstr>
      <vt:lpstr>NPI per State</vt:lpstr>
      <vt:lpstr>Exclusion Count</vt:lpstr>
      <vt:lpstr>Number of Frauds By state</vt:lpstr>
      <vt:lpstr>PowerPoint Presentation</vt:lpstr>
      <vt:lpstr>PowerPoint Presentation</vt:lpstr>
      <vt:lpstr>Dataset Selection</vt:lpstr>
      <vt:lpstr>Data Pre-Processing Data cleaning </vt:lpstr>
      <vt:lpstr>Feature Engineering </vt:lpstr>
      <vt:lpstr>Drug- based Fraudulent cases </vt:lpstr>
      <vt:lpstr>Transforming Data and class balancing</vt:lpstr>
      <vt:lpstr>Data Modelling</vt:lpstr>
      <vt:lpstr>Model Evaluation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2020-07-09T03:12:22Z</dcterms:modified>
</cp:coreProperties>
</file>